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  <p:sldMasterId id="2147483894" r:id="rId2"/>
    <p:sldMasterId id="2147483906" r:id="rId3"/>
  </p:sldMasterIdLst>
  <p:sldIdLst>
    <p:sldId id="256" r:id="rId4"/>
    <p:sldId id="257" r:id="rId5"/>
    <p:sldId id="259" r:id="rId6"/>
    <p:sldId id="258" r:id="rId7"/>
    <p:sldId id="260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2347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51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1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631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9258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126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030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05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45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149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422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325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5546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6690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7650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23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7049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85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14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5121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1021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247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22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586B75A-687E-405C-8A0B-8D00578BA2C3}" type="datetimeFigureOut">
              <a:rPr lang="en-US" smtClean="0"/>
              <a:pPr/>
              <a:t>8/17/2022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9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26217-E6AD-45EF-9169-B4D551B74D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Long Range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EA3223-8A51-1E22-DDDA-0A8C9E15A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457200"/>
          </a:xfrm>
        </p:spPr>
        <p:txBody>
          <a:bodyPr/>
          <a:lstStyle/>
          <a:p>
            <a:r>
              <a:rPr lang="en-US" dirty="0"/>
              <a:t>LoRa 915 MHz – </a:t>
            </a:r>
            <a:r>
              <a:rPr lang="en-US" dirty="0" err="1"/>
              <a:t>Komunikasi</a:t>
            </a:r>
            <a:r>
              <a:rPr lang="en-US" dirty="0"/>
              <a:t> Jarak </a:t>
            </a:r>
            <a:r>
              <a:rPr lang="en-US" dirty="0" err="1"/>
              <a:t>Jauh</a:t>
            </a:r>
            <a:r>
              <a:rPr lang="en-US" dirty="0"/>
              <a:t> IoT </a:t>
            </a:r>
            <a:r>
              <a:rPr lang="en-US" dirty="0" err="1"/>
              <a:t>tanpa</a:t>
            </a:r>
            <a:r>
              <a:rPr lang="en-US" dirty="0"/>
              <a:t> Internet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DFF0BEF-3069-B87C-D44D-A53040F01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1150" y="1010169"/>
            <a:ext cx="2463898" cy="7959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23CD4-19A5-7927-D3D2-0DA500FFBC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8528400" y="548677"/>
            <a:ext cx="3663600" cy="51900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503A37A2-48E6-EAC6-7BBA-5CFBBB48879C}"/>
              </a:ext>
            </a:extLst>
          </p:cNvPr>
          <p:cNvGrpSpPr/>
          <p:nvPr/>
        </p:nvGrpSpPr>
        <p:grpSpPr>
          <a:xfrm>
            <a:off x="336784" y="268483"/>
            <a:ext cx="2862501" cy="999585"/>
            <a:chOff x="336784" y="268483"/>
            <a:chExt cx="2862501" cy="999585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65CEE4-C3F0-3891-52DC-29875CE3A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784" y="325362"/>
              <a:ext cx="885825" cy="88582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58B79E2-5A02-7944-1805-83F1B814F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94285" y="268483"/>
              <a:ext cx="1905000" cy="999585"/>
            </a:xfrm>
            <a:prstGeom prst="rect">
              <a:avLst/>
            </a:prstGeom>
          </p:spPr>
        </p:pic>
      </p:grpSp>
      <p:sp>
        <p:nvSpPr>
          <p:cNvPr id="4" name="Content Placeholder 13">
            <a:extLst>
              <a:ext uri="{FF2B5EF4-FFF2-40B4-BE49-F238E27FC236}">
                <a16:creationId xmlns:a16="http://schemas.microsoft.com/office/drawing/2014/main" id="{C98149A7-17A2-BB4F-A742-59A46A9C6623}"/>
              </a:ext>
            </a:extLst>
          </p:cNvPr>
          <p:cNvSpPr txBox="1">
            <a:spLocks/>
          </p:cNvSpPr>
          <p:nvPr/>
        </p:nvSpPr>
        <p:spPr>
          <a:xfrm>
            <a:off x="1100015" y="5127446"/>
            <a:ext cx="3401075" cy="46492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Muhammad Ilmi Maulana, S.T.</a:t>
            </a:r>
          </a:p>
        </p:txBody>
      </p:sp>
    </p:spTree>
    <p:extLst>
      <p:ext uri="{BB962C8B-B14F-4D97-AF65-F5344CB8AC3E}">
        <p14:creationId xmlns:p14="http://schemas.microsoft.com/office/powerpoint/2010/main" val="2225652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5F72866-71F9-B005-A0A9-8E2A6C9C39FB}"/>
              </a:ext>
            </a:extLst>
          </p:cNvPr>
          <p:cNvSpPr/>
          <p:nvPr/>
        </p:nvSpPr>
        <p:spPr>
          <a:xfrm>
            <a:off x="0" y="0"/>
            <a:ext cx="12192000" cy="603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806727-2791-3265-7D60-94E68E95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4" y="6094620"/>
            <a:ext cx="3808476" cy="613283"/>
          </a:xfrm>
        </p:spPr>
        <p:txBody>
          <a:bodyPr/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LoRa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9A025-53F9-EF7C-414D-2B8D9798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82009" y="6267450"/>
            <a:ext cx="2628340" cy="383303"/>
          </a:xfrm>
        </p:spPr>
        <p:txBody>
          <a:bodyPr anchor="b"/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Devices Example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E9F41FB-74EC-DE77-CC30-E067FD49B4D7}"/>
              </a:ext>
            </a:extLst>
          </p:cNvPr>
          <p:cNvSpPr txBox="1">
            <a:spLocks/>
          </p:cNvSpPr>
          <p:nvPr/>
        </p:nvSpPr>
        <p:spPr>
          <a:xfrm>
            <a:off x="290468" y="2479831"/>
            <a:ext cx="2837412" cy="35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LoRa Expansion Shield – </a:t>
            </a:r>
            <a:b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868/915Mhz T-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Highrow</a:t>
            </a: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 LILYGO® TTGO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F44EAF-3D6C-BD4B-79C1-99F9DF91F2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44" t="11868" r="9776"/>
          <a:stretch/>
        </p:blipFill>
        <p:spPr>
          <a:xfrm>
            <a:off x="619940" y="204210"/>
            <a:ext cx="2143728" cy="23359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007F14-3F97-5EF7-56C7-683BB690EC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1" t="21307" r="18758" b="23922"/>
          <a:stretch/>
        </p:blipFill>
        <p:spPr>
          <a:xfrm>
            <a:off x="9525152" y="3406544"/>
            <a:ext cx="2344602" cy="2013091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E9CB4ABE-D3DE-701D-49E2-1F788A62A339}"/>
              </a:ext>
            </a:extLst>
          </p:cNvPr>
          <p:cNvSpPr txBox="1">
            <a:spLocks/>
          </p:cNvSpPr>
          <p:nvPr/>
        </p:nvSpPr>
        <p:spPr>
          <a:xfrm>
            <a:off x="9474423" y="5482307"/>
            <a:ext cx="2503918" cy="35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LoRa Indoor Gateway - 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Dragino</a:t>
            </a:r>
            <a:endParaRPr lang="en-US" dirty="0">
              <a:solidFill>
                <a:schemeClr val="tx1"/>
              </a:solidFill>
              <a:latin typeface="Bahnschrift SemiCondensed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27622EF-7FAD-104B-2E59-7C449A9B8E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799" b="27254"/>
          <a:stretch/>
        </p:blipFill>
        <p:spPr>
          <a:xfrm>
            <a:off x="6106285" y="3888453"/>
            <a:ext cx="2964031" cy="1272989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BFEB1F69-910F-8C54-E70E-6A3C7E61425D}"/>
              </a:ext>
            </a:extLst>
          </p:cNvPr>
          <p:cNvSpPr txBox="1">
            <a:spLocks/>
          </p:cNvSpPr>
          <p:nvPr/>
        </p:nvSpPr>
        <p:spPr>
          <a:xfrm>
            <a:off x="6371116" y="5334272"/>
            <a:ext cx="2503918" cy="35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LORA RA-02 SX1278 433MHz </a:t>
            </a:r>
            <a:b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Ai Thinker Transceiver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D0454E4-7C29-2D10-DF87-A62738138B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288" t="18980" r="19475" b="15326"/>
          <a:stretch/>
        </p:blipFill>
        <p:spPr>
          <a:xfrm>
            <a:off x="9416565" y="131918"/>
            <a:ext cx="2561776" cy="270408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98C67EF-C9F8-5F0F-2FAC-B9D04AD705E4}"/>
              </a:ext>
            </a:extLst>
          </p:cNvPr>
          <p:cNvGrpSpPr/>
          <p:nvPr/>
        </p:nvGrpSpPr>
        <p:grpSpPr>
          <a:xfrm>
            <a:off x="3573345" y="131374"/>
            <a:ext cx="2120060" cy="2481626"/>
            <a:chOff x="4926998" y="840636"/>
            <a:chExt cx="2779674" cy="328312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CD36927-F514-B6DE-EA1A-A220CCFD9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6144" t="50647" r="14706" b="8612"/>
            <a:stretch/>
          </p:blipFill>
          <p:spPr>
            <a:xfrm>
              <a:off x="4926998" y="2486051"/>
              <a:ext cx="2779674" cy="163771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4E8E6D0-EDA8-68C0-192A-657EE1015A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0836" t="9806" r="26898" b="44976"/>
            <a:stretch/>
          </p:blipFill>
          <p:spPr>
            <a:xfrm>
              <a:off x="6722333" y="840636"/>
              <a:ext cx="493060" cy="1817601"/>
            </a:xfrm>
            <a:prstGeom prst="rect">
              <a:avLst/>
            </a:prstGeom>
          </p:spPr>
        </p:pic>
      </p:grp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5CB5298A-7CFC-5E14-ADAD-4766801EA69A}"/>
              </a:ext>
            </a:extLst>
          </p:cNvPr>
          <p:cNvSpPr txBox="1">
            <a:spLocks/>
          </p:cNvSpPr>
          <p:nvPr/>
        </p:nvSpPr>
        <p:spPr>
          <a:xfrm>
            <a:off x="3338601" y="2528284"/>
            <a:ext cx="2503918" cy="704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LILYGO®TTGO LoRa32 V2.1 _ 1.6 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Versi</a:t>
            </a: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 433/868/915Mhz ESP32 LoRa OLED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4231A03-41D1-4553-98EC-5CD9C1DDA2F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417" b="6848"/>
          <a:stretch/>
        </p:blipFill>
        <p:spPr>
          <a:xfrm>
            <a:off x="6183125" y="300598"/>
            <a:ext cx="2691909" cy="2307881"/>
          </a:xfrm>
          <a:prstGeom prst="rect">
            <a:avLst/>
          </a:prstGeom>
        </p:spPr>
      </p:pic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BB24FBD9-B75F-AACA-EC57-607D03721DE6}"/>
              </a:ext>
            </a:extLst>
          </p:cNvPr>
          <p:cNvSpPr txBox="1">
            <a:spLocks/>
          </p:cNvSpPr>
          <p:nvPr/>
        </p:nvSpPr>
        <p:spPr>
          <a:xfrm>
            <a:off x="6191645" y="2552963"/>
            <a:ext cx="2763671" cy="7041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LILYGO® TTGO 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Meshtastic</a:t>
            </a: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 T-Beam V1.1 ESP32 LoRa 433/868/915/923Mhz Modul 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Nirkabel</a:t>
            </a: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Bahnschrift SemiCondensed" panose="020B0502040204020203" pitchFamily="34" charset="0"/>
              </a:rPr>
              <a:t>WiFi</a:t>
            </a: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 GPS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2FAAB37-5D2E-F6D2-F0EB-BB3939BCC3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087" t="3022" r="37219" b="2188"/>
          <a:stretch/>
        </p:blipFill>
        <p:spPr>
          <a:xfrm>
            <a:off x="1074426" y="2905026"/>
            <a:ext cx="688559" cy="2754530"/>
          </a:xfrm>
          <a:prstGeom prst="rect">
            <a:avLst/>
          </a:prstGeom>
        </p:spPr>
      </p:pic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73CFEC20-B7B9-9AC3-C0CB-85DC98BC62EC}"/>
              </a:ext>
            </a:extLst>
          </p:cNvPr>
          <p:cNvSpPr txBox="1">
            <a:spLocks/>
          </p:cNvSpPr>
          <p:nvPr/>
        </p:nvSpPr>
        <p:spPr>
          <a:xfrm>
            <a:off x="0" y="5620196"/>
            <a:ext cx="2837412" cy="3893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TTGO ESP32 DHT11 and Soil Sensor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AFCC4B3-9977-B328-08AF-A34E277DF9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3" t="4556"/>
          <a:stretch/>
        </p:blipFill>
        <p:spPr>
          <a:xfrm>
            <a:off x="3299041" y="3326881"/>
            <a:ext cx="2521844" cy="2234965"/>
          </a:xfrm>
          <a:prstGeom prst="rect">
            <a:avLst/>
          </a:prstGeom>
        </p:spPr>
      </p:pic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D5349082-C831-AC36-75AD-A1EC828FDCB3}"/>
              </a:ext>
            </a:extLst>
          </p:cNvPr>
          <p:cNvSpPr txBox="1">
            <a:spLocks/>
          </p:cNvSpPr>
          <p:nvPr/>
        </p:nvSpPr>
        <p:spPr>
          <a:xfrm>
            <a:off x="3243936" y="5583711"/>
            <a:ext cx="2503918" cy="35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LILYGO® TTGO T-Relay ESP32 Wireless Module 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3BFBE5D6-FDD0-D7B5-9299-8F40A9C063CB}"/>
              </a:ext>
            </a:extLst>
          </p:cNvPr>
          <p:cNvSpPr txBox="1">
            <a:spLocks/>
          </p:cNvSpPr>
          <p:nvPr/>
        </p:nvSpPr>
        <p:spPr>
          <a:xfrm>
            <a:off x="9795848" y="2785056"/>
            <a:ext cx="1955577" cy="3561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LoRa Arduino </a:t>
            </a:r>
            <a:b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</a:br>
            <a:r>
              <a:rPr lang="en-US" dirty="0">
                <a:solidFill>
                  <a:schemeClr val="tx1"/>
                </a:solidFill>
                <a:latin typeface="Bahnschrift SemiCondensed" panose="020B0502040204020203" pitchFamily="34" charset="0"/>
              </a:rPr>
              <a:t>Development Board</a:t>
            </a:r>
          </a:p>
        </p:txBody>
      </p:sp>
    </p:spTree>
    <p:extLst>
      <p:ext uri="{BB962C8B-B14F-4D97-AF65-F5344CB8AC3E}">
        <p14:creationId xmlns:p14="http://schemas.microsoft.com/office/powerpoint/2010/main" val="202367401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06727-2791-3265-7D60-94E68E95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4" y="6094620"/>
            <a:ext cx="11501314" cy="613283"/>
          </a:xfrm>
        </p:spPr>
        <p:txBody>
          <a:bodyPr>
            <a:normAutofit/>
          </a:bodyPr>
          <a:lstStyle/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penggunaan</a:t>
            </a:r>
            <a:r>
              <a:rPr lang="en-US" dirty="0"/>
              <a:t> LoRa Shield (point-to-point)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CB4E1-89EF-9151-1D9C-79B0D04FCB8B}"/>
              </a:ext>
            </a:extLst>
          </p:cNvPr>
          <p:cNvSpPr/>
          <p:nvPr/>
        </p:nvSpPr>
        <p:spPr>
          <a:xfrm>
            <a:off x="0" y="0"/>
            <a:ext cx="6096000" cy="60319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A628E-606B-AAC9-D967-97C4453831E3}"/>
              </a:ext>
            </a:extLst>
          </p:cNvPr>
          <p:cNvSpPr/>
          <p:nvPr/>
        </p:nvSpPr>
        <p:spPr>
          <a:xfrm>
            <a:off x="6096000" y="0"/>
            <a:ext cx="6096000" cy="6031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E9F41FB-74EC-DE77-CC30-E067FD49B4D7}"/>
              </a:ext>
            </a:extLst>
          </p:cNvPr>
          <p:cNvSpPr txBox="1">
            <a:spLocks/>
          </p:cNvSpPr>
          <p:nvPr/>
        </p:nvSpPr>
        <p:spPr>
          <a:xfrm>
            <a:off x="2142130" y="314324"/>
            <a:ext cx="3943351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Condensed" panose="020B0502040204020203" pitchFamily="34" charset="0"/>
              </a:rPr>
              <a:t>T-</a:t>
            </a:r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Condensed" panose="020B0502040204020203" pitchFamily="34" charset="0"/>
              </a:rPr>
              <a:t>Higrow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Condensed" panose="020B0502040204020203" pitchFamily="34" charset="0"/>
              </a:rPr>
              <a:t> LoRa Shield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EF48AD9-7AA9-FE44-1F20-2E620C74BAD8}"/>
              </a:ext>
            </a:extLst>
          </p:cNvPr>
          <p:cNvSpPr txBox="1">
            <a:spLocks/>
          </p:cNvSpPr>
          <p:nvPr/>
        </p:nvSpPr>
        <p:spPr>
          <a:xfrm>
            <a:off x="7172325" y="314324"/>
            <a:ext cx="3943351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SemiCondensed" panose="020B0502040204020203" pitchFamily="34" charset="0"/>
              </a:rPr>
              <a:t>Arduino Uno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E2CFDF-7D52-1CF5-82F8-0D61A8AAB14F}"/>
              </a:ext>
            </a:extLst>
          </p:cNvPr>
          <p:cNvGrpSpPr/>
          <p:nvPr/>
        </p:nvGrpSpPr>
        <p:grpSpPr>
          <a:xfrm>
            <a:off x="318389" y="0"/>
            <a:ext cx="11364176" cy="5949914"/>
            <a:chOff x="318389" y="0"/>
            <a:chExt cx="11364176" cy="59499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40C3E71-47F5-153E-5CFD-7B7C2008E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0938" y="1559859"/>
              <a:ext cx="5381627" cy="3738282"/>
            </a:xfrm>
            <a:prstGeom prst="rect">
              <a:avLst/>
            </a:prstGeom>
          </p:spPr>
        </p:pic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E36BFA-0B32-6F26-8FF4-DC715CEDB465}"/>
                </a:ext>
              </a:extLst>
            </p:cNvPr>
            <p:cNvSpPr/>
            <p:nvPr/>
          </p:nvSpPr>
          <p:spPr>
            <a:xfrm>
              <a:off x="452060" y="4858871"/>
              <a:ext cx="9355328" cy="1091043"/>
            </a:xfrm>
            <a:custGeom>
              <a:avLst/>
              <a:gdLst>
                <a:gd name="connsiteX0" fmla="*/ 614740 w 9491238"/>
                <a:gd name="connsiteY0" fmla="*/ 0 h 1091043"/>
                <a:gd name="connsiteX1" fmla="*/ 67893 w 9491238"/>
                <a:gd name="connsiteY1" fmla="*/ 206188 h 1091043"/>
                <a:gd name="connsiteX2" fmla="*/ 283046 w 9491238"/>
                <a:gd name="connsiteY2" fmla="*/ 914400 h 1091043"/>
                <a:gd name="connsiteX3" fmla="*/ 2524222 w 9491238"/>
                <a:gd name="connsiteY3" fmla="*/ 1021976 h 1091043"/>
                <a:gd name="connsiteX4" fmla="*/ 8494716 w 9491238"/>
                <a:gd name="connsiteY4" fmla="*/ 1039905 h 1091043"/>
                <a:gd name="connsiteX5" fmla="*/ 9427046 w 9491238"/>
                <a:gd name="connsiteY5" fmla="*/ 331694 h 109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91238" h="1091043">
                  <a:moveTo>
                    <a:pt x="614740" y="0"/>
                  </a:moveTo>
                  <a:cubicBezTo>
                    <a:pt x="368957" y="26894"/>
                    <a:pt x="123175" y="53788"/>
                    <a:pt x="67893" y="206188"/>
                  </a:cubicBezTo>
                  <a:cubicBezTo>
                    <a:pt x="12611" y="358588"/>
                    <a:pt x="-126342" y="778435"/>
                    <a:pt x="283046" y="914400"/>
                  </a:cubicBezTo>
                  <a:cubicBezTo>
                    <a:pt x="692434" y="1050365"/>
                    <a:pt x="1155610" y="1001059"/>
                    <a:pt x="2524222" y="1021976"/>
                  </a:cubicBezTo>
                  <a:cubicBezTo>
                    <a:pt x="3892834" y="1042893"/>
                    <a:pt x="7344245" y="1154952"/>
                    <a:pt x="8494716" y="1039905"/>
                  </a:cubicBezTo>
                  <a:cubicBezTo>
                    <a:pt x="9645187" y="924858"/>
                    <a:pt x="9536116" y="628276"/>
                    <a:pt x="9427046" y="331694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B226ED6-4F3C-8BF8-ED04-3DB9372F1579}"/>
                </a:ext>
              </a:extLst>
            </p:cNvPr>
            <p:cNvSpPr/>
            <p:nvPr/>
          </p:nvSpPr>
          <p:spPr>
            <a:xfrm>
              <a:off x="748553" y="5074024"/>
              <a:ext cx="8592671" cy="655414"/>
            </a:xfrm>
            <a:custGeom>
              <a:avLst/>
              <a:gdLst>
                <a:gd name="connsiteX0" fmla="*/ 336176 w 8592671"/>
                <a:gd name="connsiteY0" fmla="*/ 0 h 655414"/>
                <a:gd name="connsiteX1" fmla="*/ 40341 w 8592671"/>
                <a:gd name="connsiteY1" fmla="*/ 152400 h 655414"/>
                <a:gd name="connsiteX2" fmla="*/ 67235 w 8592671"/>
                <a:gd name="connsiteY2" fmla="*/ 394447 h 655414"/>
                <a:gd name="connsiteX3" fmla="*/ 632012 w 8592671"/>
                <a:gd name="connsiteY3" fmla="*/ 564776 h 655414"/>
                <a:gd name="connsiteX4" fmla="*/ 2371165 w 8592671"/>
                <a:gd name="connsiteY4" fmla="*/ 582705 h 655414"/>
                <a:gd name="connsiteX5" fmla="*/ 7490012 w 8592671"/>
                <a:gd name="connsiteY5" fmla="*/ 627529 h 655414"/>
                <a:gd name="connsiteX6" fmla="*/ 8592671 w 8592671"/>
                <a:gd name="connsiteY6" fmla="*/ 107576 h 65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92671" h="655414">
                  <a:moveTo>
                    <a:pt x="336176" y="0"/>
                  </a:moveTo>
                  <a:cubicBezTo>
                    <a:pt x="210670" y="43329"/>
                    <a:pt x="85164" y="86659"/>
                    <a:pt x="40341" y="152400"/>
                  </a:cubicBezTo>
                  <a:cubicBezTo>
                    <a:pt x="-4483" y="218141"/>
                    <a:pt x="-31377" y="325718"/>
                    <a:pt x="67235" y="394447"/>
                  </a:cubicBezTo>
                  <a:cubicBezTo>
                    <a:pt x="165847" y="463176"/>
                    <a:pt x="248024" y="533400"/>
                    <a:pt x="632012" y="564776"/>
                  </a:cubicBezTo>
                  <a:cubicBezTo>
                    <a:pt x="1016000" y="596152"/>
                    <a:pt x="2371165" y="582705"/>
                    <a:pt x="2371165" y="582705"/>
                  </a:cubicBezTo>
                  <a:cubicBezTo>
                    <a:pt x="3514165" y="593164"/>
                    <a:pt x="6453094" y="706717"/>
                    <a:pt x="7490012" y="627529"/>
                  </a:cubicBezTo>
                  <a:cubicBezTo>
                    <a:pt x="8526930" y="548341"/>
                    <a:pt x="8559800" y="327958"/>
                    <a:pt x="8592671" y="107576"/>
                  </a:cubicBez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8C00ED6-9DA2-A72A-0907-72E56EB14118}"/>
                </a:ext>
              </a:extLst>
            </p:cNvPr>
            <p:cNvSpPr/>
            <p:nvPr/>
          </p:nvSpPr>
          <p:spPr>
            <a:xfrm>
              <a:off x="3863788" y="1739153"/>
              <a:ext cx="5172636" cy="2502479"/>
            </a:xfrm>
            <a:custGeom>
              <a:avLst/>
              <a:gdLst>
                <a:gd name="connsiteX0" fmla="*/ 0 w 5172636"/>
                <a:gd name="connsiteY0" fmla="*/ 2438400 h 2502479"/>
                <a:gd name="connsiteX1" fmla="*/ 2393577 w 5172636"/>
                <a:gd name="connsiteY1" fmla="*/ 2420471 h 2502479"/>
                <a:gd name="connsiteX2" fmla="*/ 4652683 w 5172636"/>
                <a:gd name="connsiteY2" fmla="*/ 1631576 h 2502479"/>
                <a:gd name="connsiteX3" fmla="*/ 5172636 w 5172636"/>
                <a:gd name="connsiteY3" fmla="*/ 0 h 2502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72636" h="2502479">
                  <a:moveTo>
                    <a:pt x="0" y="2438400"/>
                  </a:moveTo>
                  <a:cubicBezTo>
                    <a:pt x="809065" y="2496671"/>
                    <a:pt x="1618130" y="2554942"/>
                    <a:pt x="2393577" y="2420471"/>
                  </a:cubicBezTo>
                  <a:cubicBezTo>
                    <a:pt x="3169024" y="2286000"/>
                    <a:pt x="4189507" y="2034988"/>
                    <a:pt x="4652683" y="1631576"/>
                  </a:cubicBezTo>
                  <a:cubicBezTo>
                    <a:pt x="5115859" y="1228164"/>
                    <a:pt x="5144247" y="614082"/>
                    <a:pt x="517263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2D01306-4596-AEB3-7325-0781E2CE703C}"/>
                </a:ext>
              </a:extLst>
            </p:cNvPr>
            <p:cNvSpPr/>
            <p:nvPr/>
          </p:nvSpPr>
          <p:spPr>
            <a:xfrm>
              <a:off x="3863788" y="1748118"/>
              <a:ext cx="5531224" cy="2319679"/>
            </a:xfrm>
            <a:custGeom>
              <a:avLst/>
              <a:gdLst>
                <a:gd name="connsiteX0" fmla="*/ 0 w 5531224"/>
                <a:gd name="connsiteY0" fmla="*/ 2205317 h 2319679"/>
                <a:gd name="connsiteX1" fmla="*/ 4563036 w 5531224"/>
                <a:gd name="connsiteY1" fmla="*/ 2070847 h 2319679"/>
                <a:gd name="connsiteX2" fmla="*/ 5531224 w 5531224"/>
                <a:gd name="connsiteY2" fmla="*/ 0 h 2319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31224" h="2319679">
                  <a:moveTo>
                    <a:pt x="0" y="2205317"/>
                  </a:moveTo>
                  <a:cubicBezTo>
                    <a:pt x="1820582" y="2321858"/>
                    <a:pt x="3641165" y="2438400"/>
                    <a:pt x="4563036" y="2070847"/>
                  </a:cubicBezTo>
                  <a:cubicBezTo>
                    <a:pt x="5484907" y="1703294"/>
                    <a:pt x="5508065" y="851647"/>
                    <a:pt x="5531224" y="0"/>
                  </a:cubicBezTo>
                </a:path>
              </a:pathLst>
            </a:cu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90611-17B1-6457-CA73-F39A5F64B270}"/>
                </a:ext>
              </a:extLst>
            </p:cNvPr>
            <p:cNvSpPr/>
            <p:nvPr/>
          </p:nvSpPr>
          <p:spPr>
            <a:xfrm>
              <a:off x="3836894" y="1739153"/>
              <a:ext cx="5011655" cy="2070389"/>
            </a:xfrm>
            <a:custGeom>
              <a:avLst/>
              <a:gdLst>
                <a:gd name="connsiteX0" fmla="*/ 0 w 5011655"/>
                <a:gd name="connsiteY0" fmla="*/ 1990165 h 2070389"/>
                <a:gd name="connsiteX1" fmla="*/ 3325906 w 5011655"/>
                <a:gd name="connsiteY1" fmla="*/ 1990165 h 2070389"/>
                <a:gd name="connsiteX2" fmla="*/ 4760259 w 5011655"/>
                <a:gd name="connsiteY2" fmla="*/ 1156447 h 2070389"/>
                <a:gd name="connsiteX3" fmla="*/ 5002306 w 5011655"/>
                <a:gd name="connsiteY3" fmla="*/ 0 h 207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11655" h="2070389">
                  <a:moveTo>
                    <a:pt x="0" y="1990165"/>
                  </a:moveTo>
                  <a:cubicBezTo>
                    <a:pt x="1266265" y="2059641"/>
                    <a:pt x="2532530" y="2129118"/>
                    <a:pt x="3325906" y="1990165"/>
                  </a:cubicBezTo>
                  <a:cubicBezTo>
                    <a:pt x="4119282" y="1851212"/>
                    <a:pt x="4480859" y="1488141"/>
                    <a:pt x="4760259" y="1156447"/>
                  </a:cubicBezTo>
                  <a:cubicBezTo>
                    <a:pt x="5039659" y="824753"/>
                    <a:pt x="5020982" y="412376"/>
                    <a:pt x="5002306" y="0"/>
                  </a:cubicBezTo>
                </a:path>
              </a:pathLst>
            </a:custGeom>
            <a:noFill/>
            <a:ln w="28575">
              <a:solidFill>
                <a:srgbClr val="FF6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D869231-FB0E-DC0E-31BE-4CF2CB6D4D53}"/>
                </a:ext>
              </a:extLst>
            </p:cNvPr>
            <p:cNvSpPr/>
            <p:nvPr/>
          </p:nvSpPr>
          <p:spPr>
            <a:xfrm>
              <a:off x="3845859" y="1730188"/>
              <a:ext cx="5881039" cy="1747834"/>
            </a:xfrm>
            <a:custGeom>
              <a:avLst/>
              <a:gdLst>
                <a:gd name="connsiteX0" fmla="*/ 0 w 5881039"/>
                <a:gd name="connsiteY0" fmla="*/ 1568824 h 1747834"/>
                <a:gd name="connsiteX1" fmla="*/ 5172635 w 5881039"/>
                <a:gd name="connsiteY1" fmla="*/ 1604683 h 1747834"/>
                <a:gd name="connsiteX2" fmla="*/ 5701553 w 5881039"/>
                <a:gd name="connsiteY2" fmla="*/ 0 h 174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81039" h="1747834">
                  <a:moveTo>
                    <a:pt x="0" y="1568824"/>
                  </a:moveTo>
                  <a:cubicBezTo>
                    <a:pt x="2111188" y="1717489"/>
                    <a:pt x="4222376" y="1866154"/>
                    <a:pt x="5172635" y="1604683"/>
                  </a:cubicBezTo>
                  <a:cubicBezTo>
                    <a:pt x="6122894" y="1343212"/>
                    <a:pt x="5912223" y="671606"/>
                    <a:pt x="5701553" y="0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DC58B29-0E7C-F8E5-10AD-3074D6E62887}"/>
                </a:ext>
              </a:extLst>
            </p:cNvPr>
            <p:cNvSpPr/>
            <p:nvPr/>
          </p:nvSpPr>
          <p:spPr>
            <a:xfrm>
              <a:off x="318389" y="961443"/>
              <a:ext cx="10627517" cy="2767875"/>
            </a:xfrm>
            <a:custGeom>
              <a:avLst/>
              <a:gdLst>
                <a:gd name="connsiteX0" fmla="*/ 757376 w 10807640"/>
                <a:gd name="connsiteY0" fmla="*/ 2767875 h 2767875"/>
                <a:gd name="connsiteX1" fmla="*/ 273282 w 10807640"/>
                <a:gd name="connsiteY1" fmla="*/ 2678228 h 2767875"/>
                <a:gd name="connsiteX2" fmla="*/ 13305 w 10807640"/>
                <a:gd name="connsiteY2" fmla="*/ 1835545 h 2767875"/>
                <a:gd name="connsiteX3" fmla="*/ 676693 w 10807640"/>
                <a:gd name="connsiteY3" fmla="*/ 517733 h 2767875"/>
                <a:gd name="connsiteX4" fmla="*/ 2146905 w 10807640"/>
                <a:gd name="connsiteY4" fmla="*/ 239828 h 2767875"/>
                <a:gd name="connsiteX5" fmla="*/ 5849329 w 10807640"/>
                <a:gd name="connsiteY5" fmla="*/ 33639 h 2767875"/>
                <a:gd name="connsiteX6" fmla="*/ 9991023 w 10807640"/>
                <a:gd name="connsiteY6" fmla="*/ 78463 h 2767875"/>
                <a:gd name="connsiteX7" fmla="*/ 10806811 w 10807640"/>
                <a:gd name="connsiteY7" fmla="*/ 768745 h 2767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07640" h="2767875">
                  <a:moveTo>
                    <a:pt x="757376" y="2767875"/>
                  </a:moveTo>
                  <a:lnTo>
                    <a:pt x="273282" y="2678228"/>
                  </a:lnTo>
                  <a:cubicBezTo>
                    <a:pt x="149270" y="2522840"/>
                    <a:pt x="-53930" y="2195627"/>
                    <a:pt x="13305" y="1835545"/>
                  </a:cubicBezTo>
                  <a:cubicBezTo>
                    <a:pt x="80540" y="1475463"/>
                    <a:pt x="321093" y="783686"/>
                    <a:pt x="676693" y="517733"/>
                  </a:cubicBezTo>
                  <a:cubicBezTo>
                    <a:pt x="1032293" y="251780"/>
                    <a:pt x="1284799" y="320510"/>
                    <a:pt x="2146905" y="239828"/>
                  </a:cubicBezTo>
                  <a:cubicBezTo>
                    <a:pt x="3009011" y="159146"/>
                    <a:pt x="5849329" y="33639"/>
                    <a:pt x="5849329" y="33639"/>
                  </a:cubicBezTo>
                  <a:cubicBezTo>
                    <a:pt x="7156682" y="6745"/>
                    <a:pt x="9164776" y="-44055"/>
                    <a:pt x="9991023" y="78463"/>
                  </a:cubicBezTo>
                  <a:cubicBezTo>
                    <a:pt x="10817270" y="200981"/>
                    <a:pt x="10812040" y="484863"/>
                    <a:pt x="10806811" y="768745"/>
                  </a:cubicBezTo>
                </a:path>
              </a:pathLst>
            </a:cu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C0E60BD-BB40-CA53-4C9A-C1AA6A99A4B7}"/>
                </a:ext>
              </a:extLst>
            </p:cNvPr>
            <p:cNvSpPr/>
            <p:nvPr/>
          </p:nvSpPr>
          <p:spPr>
            <a:xfrm>
              <a:off x="652862" y="1203279"/>
              <a:ext cx="8562856" cy="2319850"/>
            </a:xfrm>
            <a:custGeom>
              <a:avLst/>
              <a:gdLst>
                <a:gd name="connsiteX0" fmla="*/ 458762 w 8562856"/>
                <a:gd name="connsiteY0" fmla="*/ 2319850 h 2319850"/>
                <a:gd name="connsiteX1" fmla="*/ 91209 w 8562856"/>
                <a:gd name="connsiteY1" fmla="*/ 2167450 h 2319850"/>
                <a:gd name="connsiteX2" fmla="*/ 10526 w 8562856"/>
                <a:gd name="connsiteY2" fmla="*/ 1557850 h 2319850"/>
                <a:gd name="connsiteX3" fmla="*/ 270503 w 8562856"/>
                <a:gd name="connsiteY3" fmla="*/ 885497 h 2319850"/>
                <a:gd name="connsiteX4" fmla="*/ 718738 w 8562856"/>
                <a:gd name="connsiteY4" fmla="*/ 562768 h 2319850"/>
                <a:gd name="connsiteX5" fmla="*/ 1884150 w 8562856"/>
                <a:gd name="connsiteY5" fmla="*/ 365545 h 2319850"/>
                <a:gd name="connsiteX6" fmla="*/ 3605373 w 8562856"/>
                <a:gd name="connsiteY6" fmla="*/ 222109 h 2319850"/>
                <a:gd name="connsiteX7" fmla="*/ 6617514 w 8562856"/>
                <a:gd name="connsiteY7" fmla="*/ 42815 h 2319850"/>
                <a:gd name="connsiteX8" fmla="*/ 8150479 w 8562856"/>
                <a:gd name="connsiteY8" fmla="*/ 42815 h 2319850"/>
                <a:gd name="connsiteX9" fmla="*/ 8562856 w 8562856"/>
                <a:gd name="connsiteY9" fmla="*/ 517945 h 23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62856" h="2319850">
                  <a:moveTo>
                    <a:pt x="458762" y="2319850"/>
                  </a:moveTo>
                  <a:cubicBezTo>
                    <a:pt x="312338" y="2307150"/>
                    <a:pt x="165915" y="2294450"/>
                    <a:pt x="91209" y="2167450"/>
                  </a:cubicBezTo>
                  <a:cubicBezTo>
                    <a:pt x="16503" y="2040450"/>
                    <a:pt x="-19356" y="1771509"/>
                    <a:pt x="10526" y="1557850"/>
                  </a:cubicBezTo>
                  <a:cubicBezTo>
                    <a:pt x="40408" y="1344191"/>
                    <a:pt x="152468" y="1051344"/>
                    <a:pt x="270503" y="885497"/>
                  </a:cubicBezTo>
                  <a:cubicBezTo>
                    <a:pt x="388538" y="719650"/>
                    <a:pt x="449797" y="649427"/>
                    <a:pt x="718738" y="562768"/>
                  </a:cubicBezTo>
                  <a:cubicBezTo>
                    <a:pt x="987679" y="476109"/>
                    <a:pt x="1403044" y="422321"/>
                    <a:pt x="1884150" y="365545"/>
                  </a:cubicBezTo>
                  <a:cubicBezTo>
                    <a:pt x="2365256" y="308769"/>
                    <a:pt x="3605373" y="222109"/>
                    <a:pt x="3605373" y="222109"/>
                  </a:cubicBezTo>
                  <a:lnTo>
                    <a:pt x="6617514" y="42815"/>
                  </a:lnTo>
                  <a:cubicBezTo>
                    <a:pt x="7375032" y="12933"/>
                    <a:pt x="7826255" y="-36373"/>
                    <a:pt x="8150479" y="42815"/>
                  </a:cubicBezTo>
                  <a:cubicBezTo>
                    <a:pt x="8474703" y="122003"/>
                    <a:pt x="8518779" y="319974"/>
                    <a:pt x="8562856" y="517945"/>
                  </a:cubicBezTo>
                </a:path>
              </a:pathLst>
            </a:cu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AB25E68-4A90-F383-6FBA-88E17DBF4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344" t="39325" r="51216"/>
            <a:stretch/>
          </p:blipFill>
          <p:spPr>
            <a:xfrm>
              <a:off x="509435" y="0"/>
              <a:ext cx="3703976" cy="569827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D860ABA-0A41-97A8-FD8E-5EB745EF32C5}"/>
              </a:ext>
            </a:extLst>
          </p:cNvPr>
          <p:cNvGrpSpPr/>
          <p:nvPr/>
        </p:nvGrpSpPr>
        <p:grpSpPr>
          <a:xfrm>
            <a:off x="4030027" y="2115581"/>
            <a:ext cx="2209400" cy="923330"/>
            <a:chOff x="4030027" y="2115581"/>
            <a:chExt cx="2209400" cy="923330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238DEB-300C-DCD6-C50C-48260F2133C0}"/>
                </a:ext>
              </a:extLst>
            </p:cNvPr>
            <p:cNvSpPr txBox="1"/>
            <p:nvPr/>
          </p:nvSpPr>
          <p:spPr>
            <a:xfrm>
              <a:off x="4423559" y="2280939"/>
              <a:ext cx="14078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scadia Code" panose="020B0609020000020004" pitchFamily="49" charset="0"/>
                  <a:cs typeface="Cascadia Code" panose="020B0609020000020004" pitchFamily="49" charset="0"/>
                </a:rPr>
                <a:t>Connected using SPI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854CA2-B7C7-44A6-B462-E4B6ADFB201D}"/>
                </a:ext>
              </a:extLst>
            </p:cNvPr>
            <p:cNvSpPr txBox="1"/>
            <p:nvPr/>
          </p:nvSpPr>
          <p:spPr>
            <a:xfrm>
              <a:off x="4030027" y="2115581"/>
              <a:ext cx="6071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Agency FB" panose="020B0503020202020204" pitchFamily="34" charset="0"/>
                  <a:cs typeface="Cascadia Code" panose="020B0609020000020004" pitchFamily="49" charset="0"/>
                </a:rPr>
                <a:t>&lt;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D344E5-6529-FCFE-3B49-E1C8531B76F3}"/>
                </a:ext>
              </a:extLst>
            </p:cNvPr>
            <p:cNvSpPr txBox="1"/>
            <p:nvPr/>
          </p:nvSpPr>
          <p:spPr>
            <a:xfrm>
              <a:off x="5564279" y="2115581"/>
              <a:ext cx="67514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latin typeface="Agency FB" panose="020B0503020202020204" pitchFamily="34" charset="0"/>
                  <a:cs typeface="Cascadia Code" panose="020B0609020000020004" pitchFamily="49" charset="0"/>
                </a:rPr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2071745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06727-2791-3265-7D60-94E68E95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4" y="6094620"/>
            <a:ext cx="3808476" cy="613283"/>
          </a:xfrm>
        </p:spPr>
        <p:txBody>
          <a:bodyPr/>
          <a:lstStyle/>
          <a:p>
            <a:r>
              <a:rPr lang="en-US" dirty="0"/>
              <a:t>&lt; Coding 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9A025-53F9-EF7C-414D-2B8D9798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9460" y="6267450"/>
            <a:ext cx="4440890" cy="383303"/>
          </a:xfrm>
        </p:spPr>
        <p:txBody>
          <a:bodyPr anchor="b"/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LoRaSender.ino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CB4E1-89EF-9151-1D9C-79B0D04FCB8B}"/>
              </a:ext>
            </a:extLst>
          </p:cNvPr>
          <p:cNvSpPr/>
          <p:nvPr/>
        </p:nvSpPr>
        <p:spPr>
          <a:xfrm>
            <a:off x="0" y="0"/>
            <a:ext cx="6096000" cy="603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A628E-606B-AAC9-D967-97C4453831E3}"/>
              </a:ext>
            </a:extLst>
          </p:cNvPr>
          <p:cNvSpPr/>
          <p:nvPr/>
        </p:nvSpPr>
        <p:spPr>
          <a:xfrm>
            <a:off x="6096000" y="0"/>
            <a:ext cx="6096000" cy="603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249684-0843-ED54-7DAF-C4F426720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" y="207247"/>
            <a:ext cx="7048500" cy="567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1D4561-995B-C7D1-CFB8-B0506C123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274047"/>
            <a:ext cx="5410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3721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06727-2791-3265-7D60-94E68E95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4" y="6094620"/>
            <a:ext cx="3808476" cy="613283"/>
          </a:xfrm>
        </p:spPr>
        <p:txBody>
          <a:bodyPr/>
          <a:lstStyle/>
          <a:p>
            <a:r>
              <a:rPr lang="en-US" dirty="0"/>
              <a:t>&lt; Coding &gt;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9A025-53F9-EF7C-414D-2B8D9798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69460" y="6267450"/>
            <a:ext cx="4440890" cy="383303"/>
          </a:xfrm>
        </p:spPr>
        <p:txBody>
          <a:bodyPr anchor="b"/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LoRaReceiver.ino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CB4E1-89EF-9151-1D9C-79B0D04FCB8B}"/>
              </a:ext>
            </a:extLst>
          </p:cNvPr>
          <p:cNvSpPr/>
          <p:nvPr/>
        </p:nvSpPr>
        <p:spPr>
          <a:xfrm>
            <a:off x="0" y="0"/>
            <a:ext cx="6096000" cy="603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A628E-606B-AAC9-D967-97C4453831E3}"/>
              </a:ext>
            </a:extLst>
          </p:cNvPr>
          <p:cNvSpPr/>
          <p:nvPr/>
        </p:nvSpPr>
        <p:spPr>
          <a:xfrm>
            <a:off x="6096000" y="0"/>
            <a:ext cx="6096000" cy="6031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E86147-82F2-C8FB-F231-684AEDF4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409575"/>
            <a:ext cx="7924800" cy="5391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5D76BC-39AF-6A50-0A66-A79D19106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9910" y="293370"/>
            <a:ext cx="5006340" cy="56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12796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C363E7F-93A1-F795-8E50-29BCB7022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Terimakasih</a:t>
            </a:r>
            <a:r>
              <a:rPr lang="en-US" dirty="0"/>
              <a:t>..!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24989D3-9118-2978-8153-05BB6C280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of Slide</a:t>
            </a:r>
          </a:p>
        </p:txBody>
      </p:sp>
    </p:spTree>
    <p:extLst>
      <p:ext uri="{BB962C8B-B14F-4D97-AF65-F5344CB8AC3E}">
        <p14:creationId xmlns:p14="http://schemas.microsoft.com/office/powerpoint/2010/main" val="4181891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F8914D87-8C30-0A84-9ED1-C288EF958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9CE1B24-431B-08B2-4BB3-F54ADFA88A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54162" y="452086"/>
            <a:ext cx="3474720" cy="807720"/>
          </a:xfrm>
        </p:spPr>
        <p:txBody>
          <a:bodyPr>
            <a:normAutofit/>
          </a:bodyPr>
          <a:lstStyle/>
          <a:p>
            <a:r>
              <a:rPr lang="en-US" sz="3600" dirty="0"/>
              <a:t>What is LoRa?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BFFF1F3-D6CD-3C6D-FEA9-7624C47B9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67912" y="1695450"/>
            <a:ext cx="7760970" cy="3733800"/>
          </a:xfrm>
        </p:spPr>
        <p:txBody>
          <a:bodyPr/>
          <a:lstStyle/>
          <a:p>
            <a:r>
              <a:rPr lang="en-US" dirty="0"/>
              <a:t>LoRa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singkatan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Long Range, </a:t>
            </a:r>
            <a:r>
              <a:rPr lang="en-US" dirty="0" err="1"/>
              <a:t>ditemukan</a:t>
            </a:r>
            <a:r>
              <a:rPr lang="en-US" dirty="0"/>
              <a:t> oleh </a:t>
            </a:r>
            <a:r>
              <a:rPr lang="en-US" dirty="0" err="1"/>
              <a:t>sebuah</a:t>
            </a:r>
            <a:r>
              <a:rPr lang="en-US" dirty="0"/>
              <a:t> start up di </a:t>
            </a:r>
            <a:r>
              <a:rPr lang="en-US" dirty="0" err="1"/>
              <a:t>Prancis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Cycleo</a:t>
            </a:r>
            <a:r>
              <a:rPr lang="en-US" dirty="0"/>
              <a:t>, yang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diakuisisi</a:t>
            </a:r>
            <a:r>
              <a:rPr lang="en-US" dirty="0"/>
              <a:t> oleh </a:t>
            </a:r>
            <a:r>
              <a:rPr lang="en-US" dirty="0" err="1"/>
              <a:t>Semtech</a:t>
            </a:r>
            <a:r>
              <a:rPr lang="en-US" dirty="0"/>
              <a:t>.</a:t>
            </a:r>
          </a:p>
          <a:p>
            <a:r>
              <a:rPr lang="en-US" dirty="0"/>
              <a:t>LoRa </a:t>
            </a:r>
            <a:r>
              <a:rPr lang="en-US" dirty="0" err="1"/>
              <a:t>menyediakan</a:t>
            </a:r>
            <a:r>
              <a:rPr lang="en-US" dirty="0"/>
              <a:t> </a:t>
            </a:r>
            <a:r>
              <a:rPr lang="en-US" dirty="0" err="1"/>
              <a:t>komunikasi</a:t>
            </a:r>
            <a:r>
              <a:rPr lang="en-US" dirty="0"/>
              <a:t> </a:t>
            </a:r>
            <a:r>
              <a:rPr lang="en-US" u="sng" dirty="0" err="1"/>
              <a:t>jarak</a:t>
            </a:r>
            <a:r>
              <a:rPr lang="en-US" u="sng" dirty="0"/>
              <a:t> </a:t>
            </a:r>
            <a:r>
              <a:rPr lang="en-US" u="sng" dirty="0" err="1"/>
              <a:t>jauh</a:t>
            </a:r>
            <a:r>
              <a:rPr lang="en-US" dirty="0"/>
              <a:t>, 5 km di </a:t>
            </a:r>
            <a:r>
              <a:rPr lang="en-US" dirty="0" err="1"/>
              <a:t>daerah</a:t>
            </a:r>
            <a:r>
              <a:rPr lang="en-US" dirty="0"/>
              <a:t> Urban, </a:t>
            </a:r>
            <a:r>
              <a:rPr lang="en-US" dirty="0" err="1"/>
              <a:t>hingga</a:t>
            </a:r>
            <a:r>
              <a:rPr lang="en-US" dirty="0"/>
              <a:t> 15 km di </a:t>
            </a:r>
            <a:r>
              <a:rPr lang="en-US" dirty="0" err="1"/>
              <a:t>daerah</a:t>
            </a:r>
            <a:r>
              <a:rPr lang="en-US" dirty="0"/>
              <a:t> Rural, dan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15 km di </a:t>
            </a:r>
            <a:r>
              <a:rPr lang="en-US" dirty="0" err="1"/>
              <a:t>tempat</a:t>
            </a:r>
            <a:r>
              <a:rPr lang="en-US" dirty="0"/>
              <a:t>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penghalang</a:t>
            </a:r>
            <a:r>
              <a:rPr lang="en-US" dirty="0"/>
              <a:t>.</a:t>
            </a:r>
          </a:p>
          <a:p>
            <a:r>
              <a:rPr lang="en-US" dirty="0" err="1"/>
              <a:t>Karakteristik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LoRa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u="sng" dirty="0" err="1"/>
              <a:t>rendah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u="sng" dirty="0" err="1"/>
              <a:t>daya</a:t>
            </a:r>
            <a:r>
              <a:rPr lang="en-US" dirty="0"/>
              <a:t> yang </a:t>
            </a:r>
            <a:r>
              <a:rPr lang="en-US" dirty="0" err="1"/>
              <a:t>dibutuhkan</a:t>
            </a:r>
            <a:r>
              <a:rPr lang="en-US" dirty="0"/>
              <a:t>.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ditenagai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baterai</a:t>
            </a:r>
            <a:r>
              <a:rPr lang="en-US" dirty="0"/>
              <a:t>, dan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dipergunakan</a:t>
            </a:r>
            <a:r>
              <a:rPr lang="en-US" dirty="0"/>
              <a:t> </a:t>
            </a:r>
            <a:r>
              <a:rPr lang="en-US" dirty="0" err="1"/>
              <a:t>hingga</a:t>
            </a:r>
            <a:r>
              <a:rPr lang="en-US" dirty="0"/>
              <a:t> 10 </a:t>
            </a:r>
            <a:r>
              <a:rPr lang="en-US" dirty="0" err="1"/>
              <a:t>tahun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643FFC-0AEC-9B57-9517-2B93EA3C32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70"/>
          <a:stretch/>
        </p:blipFill>
        <p:spPr>
          <a:xfrm>
            <a:off x="0" y="557275"/>
            <a:ext cx="3665774" cy="519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98BC7FB-F8A7-8079-5B82-9C781F901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1123837"/>
            <a:ext cx="2695576" cy="4601183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Lora 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vs 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dirty="0">
                <a:latin typeface="Bahnschrift SemiBold" panose="020B0502040204020203" pitchFamily="34" charset="0"/>
              </a:rPr>
              <a:t>Other Comms.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6BDDB5-A67C-E13C-4AA3-6F52B7A5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62" y="1469232"/>
            <a:ext cx="8220075" cy="4110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B13F9-4C4E-5FDD-500F-B9C1CB05E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539" y="552076"/>
            <a:ext cx="5552835" cy="575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50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679DDA-A00B-6E5E-EC3C-6EA1757D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58" y="552450"/>
            <a:ext cx="10227733" cy="57531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CB2C5DF-FA71-C10D-22ED-6CA7D5ED9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369" y="823913"/>
            <a:ext cx="794831" cy="5210174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>
                <a:latin typeface="Bahnschrift Light Condensed" panose="020B0502040204020203" pitchFamily="34" charset="0"/>
              </a:rPr>
              <a:t>Area </a:t>
            </a:r>
            <a:r>
              <a:rPr lang="en-US" dirty="0" err="1">
                <a:latin typeface="Bahnschrift Light Condensed" panose="020B0502040204020203" pitchFamily="34" charset="0"/>
              </a:rPr>
              <a:t>Cakupan</a:t>
            </a:r>
            <a:r>
              <a:rPr lang="en-US" dirty="0">
                <a:latin typeface="Bahnschrift Light Condensed" panose="020B0502040204020203" pitchFamily="34" charset="0"/>
              </a:rPr>
              <a:t> LoRa (example)</a:t>
            </a:r>
          </a:p>
        </p:txBody>
      </p:sp>
    </p:spTree>
    <p:extLst>
      <p:ext uri="{BB962C8B-B14F-4D97-AF65-F5344CB8AC3E}">
        <p14:creationId xmlns:p14="http://schemas.microsoft.com/office/powerpoint/2010/main" val="117310605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81FD53-E859-313A-EAE7-615796CA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Peer to Peer Example - </a:t>
            </a:r>
            <a:br>
              <a:rPr lang="en-US" dirty="0">
                <a:latin typeface="Bahnschrift SemiBold" panose="020B0502040204020203" pitchFamily="34" charset="0"/>
              </a:rPr>
            </a:br>
            <a:r>
              <a:rPr lang="en-US" sz="1800" dirty="0" err="1">
                <a:latin typeface="Bahnschrift SemiBold" panose="020B0502040204020203" pitchFamily="34" charset="0"/>
              </a:rPr>
              <a:t>Tanpa</a:t>
            </a:r>
            <a:r>
              <a:rPr lang="en-US" sz="1800" dirty="0">
                <a:latin typeface="Bahnschrift SemiBold" panose="020B0502040204020203" pitchFamily="34" charset="0"/>
              </a:rPr>
              <a:t>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287051-5F26-06EC-6B3F-6B4BF1338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912" y="638175"/>
            <a:ext cx="7614570" cy="57245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F78EA7-9A87-29E8-38CF-A909FFA0A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732" y="562165"/>
            <a:ext cx="7632700" cy="5724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C11F01-33EB-A82E-04E7-12860B357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299" y="5454846"/>
            <a:ext cx="913297" cy="55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31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081FD53-E859-313A-EAE7-615796CA2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33" y="1543050"/>
            <a:ext cx="2947482" cy="1466850"/>
          </a:xfrm>
        </p:spPr>
        <p:txBody>
          <a:bodyPr/>
          <a:lstStyle/>
          <a:p>
            <a:r>
              <a:rPr lang="en-US" dirty="0">
                <a:latin typeface="Bahnschrift SemiBold" panose="020B0502040204020203" pitchFamily="34" charset="0"/>
              </a:rPr>
              <a:t>LoRa WAN Example - </a:t>
            </a:r>
            <a:br>
              <a:rPr lang="en-US" dirty="0">
                <a:latin typeface="Bahnschrift SemiBold" panose="020B0502040204020203" pitchFamily="34" charset="0"/>
              </a:rPr>
            </a:br>
            <a:endParaRPr lang="en-US" sz="1800" dirty="0">
              <a:latin typeface="Bahnschrift SemiBol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D0947-A304-E1B5-C71A-1D6F3219E2B6}"/>
              </a:ext>
            </a:extLst>
          </p:cNvPr>
          <p:cNvSpPr txBox="1">
            <a:spLocks/>
          </p:cNvSpPr>
          <p:nvPr/>
        </p:nvSpPr>
        <p:spPr>
          <a:xfrm>
            <a:off x="329433" y="3086100"/>
            <a:ext cx="2947482" cy="2362200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Memerlukan</a:t>
            </a:r>
            <a:r>
              <a:rPr lang="en-US" dirty="0"/>
              <a:t> Gateway Utama</a:t>
            </a:r>
          </a:p>
          <a:p>
            <a:pPr marL="0" indent="0">
              <a:buNone/>
            </a:pPr>
            <a:r>
              <a:rPr lang="en-US" dirty="0"/>
              <a:t>1 Gateway </a:t>
            </a:r>
            <a:r>
              <a:rPr lang="en-US" dirty="0" err="1"/>
              <a:t>terkoneksi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Internet</a:t>
            </a:r>
          </a:p>
          <a:p>
            <a:pPr marL="0" indent="0">
              <a:buNone/>
            </a:pPr>
            <a:r>
              <a:rPr lang="en-US" dirty="0"/>
              <a:t>1 Gateway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menghandle</a:t>
            </a:r>
            <a:r>
              <a:rPr lang="en-US" dirty="0"/>
              <a:t> </a:t>
            </a:r>
            <a:r>
              <a:rPr lang="en-US" dirty="0" err="1"/>
              <a:t>ribuan</a:t>
            </a:r>
            <a:r>
              <a:rPr lang="en-US" dirty="0"/>
              <a:t> LoRa Node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4DD2F-F5DF-BAFB-1FA9-0BC2435E77AA}"/>
              </a:ext>
            </a:extLst>
          </p:cNvPr>
          <p:cNvGrpSpPr/>
          <p:nvPr/>
        </p:nvGrpSpPr>
        <p:grpSpPr>
          <a:xfrm>
            <a:off x="4139075" y="0"/>
            <a:ext cx="7599860" cy="6858000"/>
            <a:chOff x="4139075" y="0"/>
            <a:chExt cx="7599860" cy="685800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03F9428-DEE3-C2EA-F786-61B0421507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52" t="1170" r="27253"/>
            <a:stretch/>
          </p:blipFill>
          <p:spPr>
            <a:xfrm>
              <a:off x="8172450" y="0"/>
              <a:ext cx="3566485" cy="6858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5665E5-0D73-5C41-62B8-557A0FBFCD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6804"/>
            <a:stretch/>
          </p:blipFill>
          <p:spPr>
            <a:xfrm>
              <a:off x="4139075" y="534629"/>
              <a:ext cx="3913850" cy="5788742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BAB38DA-EF69-5695-107D-58C64D78A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038" y="1668104"/>
            <a:ext cx="9097962" cy="352179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FA2841D-872B-6170-D5E8-E1B68CDF9E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516" y="5524500"/>
            <a:ext cx="1503198" cy="48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690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136FF2-2F44-194F-D7B4-484BD9C60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372243"/>
          </a:xfrm>
        </p:spPr>
        <p:txBody>
          <a:bodyPr anchor="ctr"/>
          <a:lstStyle/>
          <a:p>
            <a:pPr algn="ctr"/>
            <a:r>
              <a:rPr lang="en-US" dirty="0">
                <a:latin typeface="Bookman Old Style" panose="02050604050505020204" pitchFamily="18" charset="0"/>
              </a:rPr>
              <a:t>Use Case</a:t>
            </a:r>
            <a:br>
              <a:rPr lang="en-US" dirty="0">
                <a:latin typeface="Bookman Old Style" panose="02050604050505020204" pitchFamily="18" charset="0"/>
              </a:rPr>
            </a:br>
            <a:r>
              <a:rPr lang="en-US" sz="2800" spc="600" dirty="0">
                <a:latin typeface="Courier New" panose="02070309020205020404" pitchFamily="49" charset="0"/>
                <a:cs typeface="Courier New" panose="02070309020205020404" pitchFamily="49" charset="0"/>
              </a:rPr>
              <a:t>example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15B297A-9DDA-6254-CA1A-EC8DAC459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7700" y="166366"/>
            <a:ext cx="6972300" cy="6525268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b="1" dirty="0">
                <a:latin typeface="Bahnschrift Light" panose="020B0502040204020203" pitchFamily="34" charset="0"/>
              </a:rPr>
              <a:t>Smart Utilities 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water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</a:t>
            </a:r>
            <a:r>
              <a:rPr lang="en-US" sz="1800" dirty="0" err="1">
                <a:latin typeface="Bahnschrift Light" panose="020B0502040204020203" pitchFamily="34" charset="0"/>
              </a:rPr>
              <a:t>bahan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bakar</a:t>
            </a:r>
            <a:r>
              <a:rPr lang="en-US" sz="1800" dirty="0">
                <a:latin typeface="Bahnschrift Light" panose="020B0502040204020203" pitchFamily="34" charset="0"/>
              </a:rPr>
              <a:t> (</a:t>
            </a:r>
            <a:r>
              <a:rPr lang="en-US" sz="1800" dirty="0" err="1">
                <a:latin typeface="Bahnschrift Light" panose="020B0502040204020203" pitchFamily="34" charset="0"/>
              </a:rPr>
              <a:t>bahan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bakar</a:t>
            </a:r>
            <a:r>
              <a:rPr lang="en-US" sz="1800" dirty="0">
                <a:latin typeface="Bahnschrift Light" panose="020B0502040204020203" pitchFamily="34" charset="0"/>
              </a:rPr>
              <a:t> yang </a:t>
            </a:r>
            <a:r>
              <a:rPr lang="en-US" sz="1800" dirty="0" err="1">
                <a:latin typeface="Bahnschrift Light" panose="020B0502040204020203" pitchFamily="34" charset="0"/>
              </a:rPr>
              <a:t>ada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dalam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tangki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penyimpanan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misalnya</a:t>
            </a:r>
            <a:r>
              <a:rPr lang="en-US" sz="1800" dirty="0">
                <a:latin typeface="Bahnschrift Light" panose="020B0502040204020203" pitchFamily="34" charset="0"/>
              </a:rPr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>
                <a:latin typeface="Bahnschrift Light" panose="020B0502040204020203" pitchFamily="34" charset="0"/>
              </a:rPr>
              <a:t>Kesehatan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</a:t>
            </a:r>
            <a:r>
              <a:rPr lang="en-US" sz="1800" dirty="0" err="1">
                <a:latin typeface="Bahnschrift Light" panose="020B0502040204020203" pitchFamily="34" charset="0"/>
              </a:rPr>
              <a:t>kelembapan</a:t>
            </a:r>
            <a:endParaRPr lang="en-US" sz="1800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</a:t>
            </a:r>
            <a:r>
              <a:rPr lang="en-US" sz="1800" dirty="0" err="1">
                <a:latin typeface="Bahnschrift Light" panose="020B0502040204020203" pitchFamily="34" charset="0"/>
              </a:rPr>
              <a:t>kondisi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lingkungan</a:t>
            </a:r>
            <a:endParaRPr lang="en-US" sz="1800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Light" panose="020B0502040204020203" pitchFamily="34" charset="0"/>
              </a:rPr>
              <a:t>Memantau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manajemen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sampah</a:t>
            </a:r>
            <a:r>
              <a:rPr lang="en-US" sz="1800" dirty="0">
                <a:latin typeface="Bahnschrift Light" panose="020B0502040204020203" pitchFamily="34" charset="0"/>
              </a:rPr>
              <a:t> (</a:t>
            </a:r>
            <a:r>
              <a:rPr lang="en-US" sz="1800" dirty="0" err="1">
                <a:latin typeface="Bahnschrift Light" panose="020B0502040204020203" pitchFamily="34" charset="0"/>
              </a:rPr>
              <a:t>misalnya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tingkat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kepenuhan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sampah</a:t>
            </a:r>
            <a:r>
              <a:rPr lang="en-US" sz="1800" dirty="0">
                <a:latin typeface="Bahnschrift Light" panose="020B0502040204020203" pitchFamily="34" charset="0"/>
              </a:rPr>
              <a:t> di </a:t>
            </a:r>
            <a:r>
              <a:rPr lang="en-US" sz="1800" dirty="0" err="1">
                <a:latin typeface="Bahnschrift Light" panose="020B0502040204020203" pitchFamily="34" charset="0"/>
              </a:rPr>
              <a:t>bak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sampah</a:t>
            </a:r>
            <a:r>
              <a:rPr lang="en-US" sz="1800" dirty="0">
                <a:latin typeface="Bahnschrift Light" panose="020B0502040204020203" pitchFamily="34" charset="0"/>
              </a:rPr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 err="1">
                <a:latin typeface="Bahnschrift Light" panose="020B0502040204020203" pitchFamily="34" charset="0"/>
              </a:rPr>
              <a:t>Keamanan</a:t>
            </a:r>
            <a:endParaRPr lang="en-US" b="1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Smart lighting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Light" panose="020B0502040204020203" pitchFamily="34" charset="0"/>
              </a:rPr>
              <a:t>Memantau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ketinggian</a:t>
            </a:r>
            <a:r>
              <a:rPr lang="en-US" sz="1800" dirty="0">
                <a:latin typeface="Bahnschrift Light" panose="020B0502040204020203" pitchFamily="34" charset="0"/>
              </a:rPr>
              <a:t> air </a:t>
            </a:r>
            <a:r>
              <a:rPr lang="en-US" sz="1800" dirty="0" err="1">
                <a:latin typeface="Bahnschrift Light" panose="020B0502040204020203" pitchFamily="34" charset="0"/>
              </a:rPr>
              <a:t>sungai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waduk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bendungan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dll</a:t>
            </a:r>
            <a:endParaRPr lang="en-US" sz="1800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level radio </a:t>
            </a:r>
            <a:r>
              <a:rPr lang="en-US" sz="1800" dirty="0" err="1">
                <a:latin typeface="Bahnschrift Light" panose="020B0502040204020203" pitchFamily="34" charset="0"/>
              </a:rPr>
              <a:t>aktif</a:t>
            </a:r>
            <a:endParaRPr lang="en-US" sz="1800" dirty="0">
              <a:latin typeface="Bahnschrift Light" panose="020B0502040204020203" pitchFamily="34" charset="0"/>
            </a:endParaRPr>
          </a:p>
          <a:p>
            <a:pPr marL="342900" indent="-342900">
              <a:buFont typeface="+mj-lt"/>
              <a:buAutoNum type="alphaUcPeriod"/>
            </a:pPr>
            <a:r>
              <a:rPr lang="en-US" b="1" dirty="0" err="1">
                <a:latin typeface="Bahnschrift Light" panose="020B0502040204020203" pitchFamily="34" charset="0"/>
              </a:rPr>
              <a:t>Efisiensi</a:t>
            </a:r>
            <a:endParaRPr lang="en-US" b="1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Fleet management (tracking unit </a:t>
            </a:r>
            <a:r>
              <a:rPr lang="en-US" sz="1800" dirty="0" err="1">
                <a:latin typeface="Bahnschrift Light" panose="020B0502040204020203" pitchFamily="34" charset="0"/>
              </a:rPr>
              <a:t>mobil,truk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dll</a:t>
            </a:r>
            <a:r>
              <a:rPr lang="en-US" sz="1800" dirty="0">
                <a:latin typeface="Bahnschrift Light" panose="020B0502040204020203" pitchFamily="34" charset="0"/>
              </a:rPr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Bahnschrift Light" panose="020B0502040204020203" pitchFamily="34" charset="0"/>
              </a:rPr>
              <a:t>Manajemen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ase</a:t>
            </a:r>
            <a:r>
              <a:rPr lang="en-US" sz="1800" dirty="0">
                <a:latin typeface="Bahnschrift Light" panose="020B0502040204020203" pitchFamily="34" charset="0"/>
              </a:rPr>
              <a:t> (tracking </a:t>
            </a:r>
            <a:r>
              <a:rPr lang="en-US" sz="1800" dirty="0" err="1">
                <a:latin typeface="Bahnschrift Light" panose="020B0502040204020203" pitchFamily="34" charset="0"/>
              </a:rPr>
              <a:t>kontainer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palet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peralatan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dll</a:t>
            </a:r>
            <a:r>
              <a:rPr lang="en-US" sz="1800" dirty="0">
                <a:latin typeface="Bahnschrift Light" panose="020B0502040204020203" pitchFamily="34" charset="0"/>
              </a:rPr>
              <a:t>)</a:t>
            </a:r>
          </a:p>
          <a:p>
            <a:pPr marL="342900" indent="-342900">
              <a:buFont typeface="+mj-lt"/>
              <a:buAutoNum type="alphaUcPeriod"/>
            </a:pPr>
            <a:r>
              <a:rPr lang="en-US" b="1" dirty="0" err="1">
                <a:latin typeface="Bahnschrift Light" panose="020B0502040204020203" pitchFamily="34" charset="0"/>
              </a:rPr>
              <a:t>Agrikultur</a:t>
            </a:r>
            <a:endParaRPr lang="en-US" b="1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</a:t>
            </a:r>
            <a:r>
              <a:rPr lang="en-US" sz="1800" dirty="0" err="1">
                <a:latin typeface="Bahnschrift Light" panose="020B0502040204020203" pitchFamily="34" charset="0"/>
              </a:rPr>
              <a:t>kondisi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hewan</a:t>
            </a:r>
            <a:endParaRPr lang="en-US" sz="1800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Bahnschrift Light" panose="020B0502040204020203" pitchFamily="34" charset="0"/>
              </a:rPr>
              <a:t>Monitoring </a:t>
            </a:r>
            <a:r>
              <a:rPr lang="en-US" sz="1800" dirty="0" err="1">
                <a:latin typeface="Bahnschrift Light" panose="020B0502040204020203" pitchFamily="34" charset="0"/>
              </a:rPr>
              <a:t>kondisi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tanaman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konsumsi</a:t>
            </a:r>
            <a:r>
              <a:rPr lang="en-US" sz="1800" dirty="0">
                <a:latin typeface="Bahnschrift Light" panose="020B0502040204020203" pitchFamily="34" charset="0"/>
              </a:rPr>
              <a:t> air, </a:t>
            </a:r>
            <a:r>
              <a:rPr lang="en-US" sz="1800" dirty="0" err="1">
                <a:latin typeface="Bahnschrift Light" panose="020B0502040204020203" pitchFamily="34" charset="0"/>
              </a:rPr>
              <a:t>irigasi</a:t>
            </a:r>
            <a:r>
              <a:rPr lang="en-US" sz="1800" dirty="0">
                <a:latin typeface="Bahnschrift Light" panose="020B0502040204020203" pitchFamily="34" charset="0"/>
              </a:rPr>
              <a:t> sawah, </a:t>
            </a:r>
            <a:r>
              <a:rPr lang="en-US" sz="1800" dirty="0" err="1">
                <a:latin typeface="Bahnschrift Light" panose="020B0502040204020203" pitchFamily="34" charset="0"/>
              </a:rPr>
              <a:t>serangan</a:t>
            </a:r>
            <a:r>
              <a:rPr lang="en-US" sz="1800" dirty="0">
                <a:latin typeface="Bahnschrift Light" panose="020B0502040204020203" pitchFamily="34" charset="0"/>
              </a:rPr>
              <a:t> </a:t>
            </a:r>
            <a:r>
              <a:rPr lang="en-US" sz="1800" dirty="0" err="1">
                <a:latin typeface="Bahnschrift Light" panose="020B0502040204020203" pitchFamily="34" charset="0"/>
              </a:rPr>
              <a:t>penyakit</a:t>
            </a:r>
            <a:r>
              <a:rPr lang="en-US" sz="1800" dirty="0">
                <a:latin typeface="Bahnschrift Light" panose="020B0502040204020203" pitchFamily="34" charset="0"/>
              </a:rPr>
              <a:t>, </a:t>
            </a:r>
            <a:r>
              <a:rPr lang="en-US" sz="1800" dirty="0" err="1">
                <a:latin typeface="Bahnschrift Light" panose="020B0502040204020203" pitchFamily="34" charset="0"/>
              </a:rPr>
              <a:t>dll</a:t>
            </a:r>
            <a:endParaRPr lang="en-US" sz="1800" dirty="0">
              <a:latin typeface="Bahnschrift Light" panose="020B0502040204020203" pitchFamily="34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76B8E8D-D807-735C-FF1F-8B42021BD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0" y="22860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3479028248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F0EF86-6D93-7824-635C-4EA995EBAE7B}"/>
              </a:ext>
            </a:extLst>
          </p:cNvPr>
          <p:cNvSpPr/>
          <p:nvPr/>
        </p:nvSpPr>
        <p:spPr>
          <a:xfrm>
            <a:off x="0" y="-1"/>
            <a:ext cx="5334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5EA02BF-7C2F-EF8B-0A6B-8019BEE84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70" y="150607"/>
            <a:ext cx="3898694" cy="1422139"/>
          </a:xfrm>
        </p:spPr>
        <p:txBody>
          <a:bodyPr/>
          <a:lstStyle/>
          <a:p>
            <a:pPr algn="ctr"/>
            <a:r>
              <a:rPr lang="en-US" dirty="0" err="1">
                <a:latin typeface="Bahnschrift SemiBold" panose="020B0502040204020203" pitchFamily="34" charset="0"/>
              </a:rPr>
              <a:t>Layanan</a:t>
            </a:r>
            <a:r>
              <a:rPr lang="en-US" dirty="0">
                <a:latin typeface="Bahnschrift SemiBold" panose="020B0502040204020203" pitchFamily="34" charset="0"/>
              </a:rPr>
              <a:t> LoRa </a:t>
            </a:r>
            <a:r>
              <a:rPr lang="en-US" dirty="0" err="1">
                <a:latin typeface="Bahnschrift SemiBold" panose="020B0502040204020203" pitchFamily="34" charset="0"/>
              </a:rPr>
              <a:t>dalam</a:t>
            </a:r>
            <a:r>
              <a:rPr lang="en-US" dirty="0">
                <a:latin typeface="Bahnschrift SemiBold" panose="020B0502040204020203" pitchFamily="34" charset="0"/>
              </a:rPr>
              <a:t> Negeri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E27441-A336-5C6C-53FE-F637C36C07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788" y="1572746"/>
            <a:ext cx="4751023" cy="512064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Telkom </a:t>
            </a:r>
            <a:r>
              <a:rPr lang="en-US" b="1" u="sng" dirty="0" err="1"/>
              <a:t>LoRaWAN</a:t>
            </a:r>
            <a:endParaRPr lang="en-US" b="1" u="sng" dirty="0"/>
          </a:p>
          <a:p>
            <a:r>
              <a:rPr lang="en-US" dirty="0"/>
              <a:t>Cloud : Antares</a:t>
            </a:r>
          </a:p>
          <a:p>
            <a:r>
              <a:rPr lang="en-US" dirty="0" err="1"/>
              <a:t>Frekuensi</a:t>
            </a:r>
            <a:r>
              <a:rPr lang="en-US" dirty="0"/>
              <a:t> 920-923 MHz</a:t>
            </a:r>
          </a:p>
          <a:p>
            <a:r>
              <a:rPr lang="en-US" dirty="0"/>
              <a:t>Protocol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Open Source </a:t>
            </a:r>
            <a:r>
              <a:rPr lang="en-US" dirty="0" err="1"/>
              <a:t>didukung</a:t>
            </a:r>
            <a:r>
              <a:rPr lang="en-US" dirty="0"/>
              <a:t> LoRa Alliance</a:t>
            </a:r>
          </a:p>
          <a:p>
            <a:r>
              <a:rPr lang="en-US" dirty="0"/>
              <a:t>Use Case : </a:t>
            </a:r>
          </a:p>
          <a:p>
            <a:pPr lvl="1"/>
            <a:r>
              <a:rPr lang="en-US" dirty="0"/>
              <a:t>smart utilities, </a:t>
            </a:r>
          </a:p>
          <a:p>
            <a:pPr lvl="1"/>
            <a:r>
              <a:rPr lang="en-US" dirty="0"/>
              <a:t>smart PJU, </a:t>
            </a:r>
          </a:p>
          <a:p>
            <a:pPr lvl="1"/>
            <a:r>
              <a:rPr lang="en-US" dirty="0"/>
              <a:t>tracking assets, </a:t>
            </a:r>
          </a:p>
          <a:p>
            <a:pPr lvl="1"/>
            <a:r>
              <a:rPr lang="en-US" dirty="0"/>
              <a:t>environment monitoring, </a:t>
            </a:r>
          </a:p>
          <a:p>
            <a:pPr lvl="1"/>
            <a:r>
              <a:rPr lang="en-US" dirty="0"/>
              <a:t>smart poultry, </a:t>
            </a:r>
          </a:p>
          <a:p>
            <a:pPr lvl="1"/>
            <a:r>
              <a:rPr lang="en-US" dirty="0"/>
              <a:t>etc..</a:t>
            </a:r>
          </a:p>
          <a:p>
            <a:r>
              <a:rPr lang="en-US" dirty="0"/>
              <a:t>Total 592 gateway di </a:t>
            </a:r>
            <a:r>
              <a:rPr lang="en-US" dirty="0" err="1"/>
              <a:t>seluruh</a:t>
            </a:r>
            <a:r>
              <a:rPr lang="en-US" dirty="0"/>
              <a:t> Indonesia (data Mei 2021)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0DA9E62-6535-E462-253B-4D937C481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8624A5B-F1A5-619F-0B43-0D767E9EF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2545" y="6371350"/>
            <a:ext cx="1394592" cy="32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85640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806727-2791-3265-7D60-94E68E95C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674" y="6094620"/>
            <a:ext cx="3808476" cy="613283"/>
          </a:xfrm>
        </p:spPr>
        <p:txBody>
          <a:bodyPr/>
          <a:lstStyle/>
          <a:p>
            <a:r>
              <a:rPr lang="en-US" dirty="0"/>
              <a:t>LoRa Chip Provider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89A025-53F9-EF7C-414D-2B8D979801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2324" y="6267450"/>
            <a:ext cx="3248025" cy="383303"/>
          </a:xfrm>
        </p:spPr>
        <p:txBody>
          <a:bodyPr anchor="b"/>
          <a:lstStyle/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Penyedia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Chip LoRa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BCB4E1-89EF-9151-1D9C-79B0D04FCB8B}"/>
              </a:ext>
            </a:extLst>
          </p:cNvPr>
          <p:cNvSpPr/>
          <p:nvPr/>
        </p:nvSpPr>
        <p:spPr>
          <a:xfrm>
            <a:off x="0" y="0"/>
            <a:ext cx="6096000" cy="60319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FA628E-606B-AAC9-D967-97C4453831E3}"/>
              </a:ext>
            </a:extLst>
          </p:cNvPr>
          <p:cNvSpPr/>
          <p:nvPr/>
        </p:nvSpPr>
        <p:spPr>
          <a:xfrm>
            <a:off x="6096000" y="0"/>
            <a:ext cx="6096000" cy="6031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EE9F41FB-74EC-DE77-CC30-E067FD49B4D7}"/>
              </a:ext>
            </a:extLst>
          </p:cNvPr>
          <p:cNvSpPr txBox="1">
            <a:spLocks/>
          </p:cNvSpPr>
          <p:nvPr/>
        </p:nvSpPr>
        <p:spPr>
          <a:xfrm>
            <a:off x="1076325" y="314324"/>
            <a:ext cx="3943351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 err="1">
                <a:solidFill>
                  <a:schemeClr val="accent6">
                    <a:lumMod val="50000"/>
                  </a:schemeClr>
                </a:solidFill>
                <a:latin typeface="Bahnschrift SemiCondensed" panose="020B0502040204020203" pitchFamily="34" charset="0"/>
              </a:rPr>
              <a:t>Semtech</a:t>
            </a:r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Bahnschrift SemiCondensed" panose="020B0502040204020203" pitchFamily="34" charset="0"/>
              </a:rPr>
              <a:t> SX1276/77/78/79  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5EF48AD9-7AA9-FE44-1F20-2E620C74BAD8}"/>
              </a:ext>
            </a:extLst>
          </p:cNvPr>
          <p:cNvSpPr txBox="1">
            <a:spLocks/>
          </p:cNvSpPr>
          <p:nvPr/>
        </p:nvSpPr>
        <p:spPr>
          <a:xfrm>
            <a:off x="7172325" y="314324"/>
            <a:ext cx="3943351" cy="6381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300"/>
              </a:spcBef>
              <a:buFont typeface="Arial" pitchFamily="34" charset="0"/>
              <a:buNone/>
              <a:defRPr sz="1400" kern="120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9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Bahnschrift SemiCondensed" panose="020B0502040204020203" pitchFamily="34" charset="0"/>
              </a:rPr>
              <a:t>Arduino MKR WAN 1300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7FBB76-7724-9992-F537-4A294E3586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02" t="26013" r="5294" b="26406"/>
          <a:stretch/>
        </p:blipFill>
        <p:spPr>
          <a:xfrm>
            <a:off x="398930" y="1971627"/>
            <a:ext cx="5298141" cy="2807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7B276-38AA-C1E5-D273-6A906C1D0E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09" r="10075"/>
          <a:stretch/>
        </p:blipFill>
        <p:spPr>
          <a:xfrm>
            <a:off x="6773395" y="1760164"/>
            <a:ext cx="4755217" cy="33376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C822A54-25B8-E337-00D4-FB50E500B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009" y="5251672"/>
            <a:ext cx="2008653" cy="607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4C50DAF-B3B0-737B-A2D0-8A1232EFA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242" y="5097836"/>
            <a:ext cx="1111064" cy="7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88289"/>
      </p:ext>
    </p:extLst>
  </p:cSld>
  <p:clrMapOvr>
    <a:masterClrMapping/>
  </p:clrMapOvr>
  <p:transition spd="med">
    <p:pull/>
  </p:transition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336</TotalTime>
  <Words>410</Words>
  <Application>Microsoft Office PowerPoint</Application>
  <PresentationFormat>Widescreen</PresentationFormat>
  <Paragraphs>71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32" baseType="lpstr">
      <vt:lpstr>Agency FB</vt:lpstr>
      <vt:lpstr>Arial</vt:lpstr>
      <vt:lpstr>Bahnschrift Light</vt:lpstr>
      <vt:lpstr>Bahnschrift Light Condensed</vt:lpstr>
      <vt:lpstr>Bahnschrift SemiBold</vt:lpstr>
      <vt:lpstr>Bahnschrift SemiCondensed</vt:lpstr>
      <vt:lpstr>Bookman Old Style</vt:lpstr>
      <vt:lpstr>Calibri Light</vt:lpstr>
      <vt:lpstr>Cascadia Code</vt:lpstr>
      <vt:lpstr>Corbel</vt:lpstr>
      <vt:lpstr>Courier New</vt:lpstr>
      <vt:lpstr>Tw Cen MT</vt:lpstr>
      <vt:lpstr>Tw Cen MT Condensed</vt:lpstr>
      <vt:lpstr>Wingdings 2</vt:lpstr>
      <vt:lpstr>Wingdings 3</vt:lpstr>
      <vt:lpstr>Frame</vt:lpstr>
      <vt:lpstr>Metropolitan</vt:lpstr>
      <vt:lpstr>Integral</vt:lpstr>
      <vt:lpstr>Long Range Communication</vt:lpstr>
      <vt:lpstr>PowerPoint Presentation</vt:lpstr>
      <vt:lpstr>Lora  vs  Other Comms.</vt:lpstr>
      <vt:lpstr>Area Cakupan LoRa (example)</vt:lpstr>
      <vt:lpstr>Peer to Peer Example -  Tanpa Gateway</vt:lpstr>
      <vt:lpstr>LoRa WAN Example -  </vt:lpstr>
      <vt:lpstr>Use Case example</vt:lpstr>
      <vt:lpstr>Layanan LoRa dalam Negeri</vt:lpstr>
      <vt:lpstr>LoRa Chip Provider</vt:lpstr>
      <vt:lpstr>Contoh Perangkat LoRa</vt:lpstr>
      <vt:lpstr>Contoh penggunaan LoRa Shield (point-to-point)</vt:lpstr>
      <vt:lpstr>&lt; Coding &gt;</vt:lpstr>
      <vt:lpstr>&lt; Coding &gt;</vt:lpstr>
      <vt:lpstr>Terimakasih..!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Long Range Communication</dc:title>
  <dc:creator>M. Ilmi Maulana</dc:creator>
  <cp:lastModifiedBy>M. Ilmi Maulana</cp:lastModifiedBy>
  <cp:revision>9</cp:revision>
  <dcterms:created xsi:type="dcterms:W3CDTF">2022-08-08T04:19:10Z</dcterms:created>
  <dcterms:modified xsi:type="dcterms:W3CDTF">2022-08-17T12:36:58Z</dcterms:modified>
</cp:coreProperties>
</file>